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27"/>
  </p:notesMasterIdLst>
  <p:handoutMasterIdLst>
    <p:handoutMasterId r:id="rId28"/>
  </p:handoutMasterIdLst>
  <p:sldIdLst>
    <p:sldId id="670" r:id="rId4"/>
    <p:sldId id="1719" r:id="rId5"/>
    <p:sldId id="1670" r:id="rId6"/>
    <p:sldId id="3125" r:id="rId7"/>
    <p:sldId id="3128" r:id="rId8"/>
    <p:sldId id="1876" r:id="rId9"/>
    <p:sldId id="1883" r:id="rId10"/>
    <p:sldId id="286" r:id="rId11"/>
    <p:sldId id="1877" r:id="rId12"/>
    <p:sldId id="3124" r:id="rId13"/>
    <p:sldId id="3129" r:id="rId14"/>
    <p:sldId id="1874" r:id="rId15"/>
    <p:sldId id="3146" r:id="rId16"/>
    <p:sldId id="3126" r:id="rId17"/>
    <p:sldId id="3130" r:id="rId18"/>
    <p:sldId id="1878" r:id="rId19"/>
    <p:sldId id="1879" r:id="rId20"/>
    <p:sldId id="3147" r:id="rId21"/>
    <p:sldId id="1896" r:id="rId22"/>
    <p:sldId id="3136" r:id="rId23"/>
    <p:sldId id="3138" r:id="rId24"/>
    <p:sldId id="689" r:id="rId25"/>
    <p:sldId id="1884"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1876"/>
            <p14:sldId id="1883"/>
            <p14:sldId id="286"/>
            <p14:sldId id="1877"/>
            <p14:sldId id="3124"/>
            <p14:sldId id="3129"/>
            <p14:sldId id="1874"/>
            <p14:sldId id="3146"/>
            <p14:sldId id="3126"/>
            <p14:sldId id="3130"/>
            <p14:sldId id="1878"/>
            <p14:sldId id="1879"/>
            <p14:sldId id="3147"/>
          </p14:sldIdLst>
        </p14:section>
        <p14:section name="Lab Content" id="{DED81072-52AB-4250-8920-201B3C5D2D2E}">
          <p14:sldIdLst>
            <p14:sldId id="1896"/>
            <p14:sldId id="3136"/>
            <p14:sldId id="3138"/>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61310" autoAdjust="0"/>
  </p:normalViewPr>
  <p:slideViewPr>
    <p:cSldViewPr snapToGrid="0">
      <p:cViewPr varScale="1">
        <p:scale>
          <a:sx n="88" d="100"/>
          <a:sy n="88" d="100"/>
        </p:scale>
        <p:origin x="72" y="10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3" d="100"/>
          <a:sy n="83" d="100"/>
        </p:scale>
        <p:origin x="20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4/3/2019 10:35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4/3/2019 10:35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4/3/2019 10:35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4/3/2019 10:35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31418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4/3/2019 10:35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4/3/2019 10:35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4/3/2019 10:35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4/3/2019 10:35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4/3/2019 10:35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403150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4947780"/>
              </p:ext>
            </p:extLst>
          </p:nvPr>
        </p:nvGraphicFramePr>
        <p:xfrm>
          <a:off x="457150" y="953215"/>
          <a:ext cx="11467932" cy="5433310"/>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ZA" sz="1200" b="0" dirty="0">
                          <a:solidFill>
                            <a:schemeClr val="tx1">
                              <a:lumMod val="85000"/>
                            </a:schemeClr>
                          </a:solidFill>
                        </a:rPr>
                        <a:t>Understanding LUIS</a:t>
                      </a:r>
                      <a:endParaRPr lang="en-US" sz="1200" b="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90 minutes.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Azure AI Engineers, Azure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Introduce LUIS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how to Create a LUIS Service in Azure</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key LUIS concepts like Intents and Utterances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understand what LUIS is</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understand how to create a LUIS service in Azure</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have a grasp of the concepts of intents, utterances, and entities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marR="0" lvl="0"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baseline="0" dirty="0">
                          <a:solidFill>
                            <a:schemeClr val="tx1">
                              <a:lumMod val="85000"/>
                            </a:schemeClr>
                          </a:solidFill>
                          <a:cs typeface="Segoe UI" pitchFamily="34" charset="0"/>
                        </a:rPr>
                        <a:t>The student should understand how to use LUIS to provide natural language understanding for an AI application</a:t>
                      </a:r>
                      <a:endParaRPr lang="en-US" altLang="ja-JP" sz="1200" dirty="0">
                        <a:solidFill>
                          <a:schemeClr val="tx1">
                            <a:lumMod val="85000"/>
                          </a:schemeClr>
                        </a:solidFill>
                        <a:cs typeface="Segoe UI" pitchFamily="34" charset="0"/>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create a LUIS service</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create intents, utterances, and entities in their LUIS service</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course feedback, please use the MCT forums</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959740" cy="1846659"/>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pPr lvl="0">
              <a:defRPr/>
            </a:pPr>
            <a:r>
              <a:rPr lang="en-US" sz="4000" dirty="0">
                <a:solidFill>
                  <a:schemeClr val="accent1"/>
                </a:solidFill>
                <a:latin typeface="Segoe UI Semibold"/>
              </a:rPr>
              <a:t>Sentiment for Bots with Text Analytics</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8.33333E-7 2.22222E-6 L -8.33333E-7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947952"/>
          </a:xfrm>
        </p:spPr>
        <p:txBody>
          <a:bodyPr/>
          <a:lstStyle/>
          <a:p>
            <a:r>
              <a:rPr lang="en-US" dirty="0"/>
              <a:t>L01 – Sentiment Analysis</a:t>
            </a:r>
          </a:p>
          <a:p>
            <a:r>
              <a:rPr lang="en-US" dirty="0"/>
              <a:t>L02- Guided Walkthrough – Test Sentiment Analysis</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1366-A682-4426-81C3-D6CDF0780948}"/>
              </a:ext>
            </a:extLst>
          </p:cNvPr>
          <p:cNvSpPr>
            <a:spLocks noGrp="1"/>
          </p:cNvSpPr>
          <p:nvPr>
            <p:ph type="title"/>
          </p:nvPr>
        </p:nvSpPr>
        <p:spPr>
          <a:xfrm>
            <a:off x="588263" y="457200"/>
            <a:ext cx="11018520" cy="553998"/>
          </a:xfrm>
        </p:spPr>
        <p:txBody>
          <a:bodyPr/>
          <a:lstStyle/>
          <a:p>
            <a:r>
              <a:rPr lang="en-US" dirty="0"/>
              <a:t>Sentiment Analysis Review</a:t>
            </a:r>
          </a:p>
        </p:txBody>
      </p:sp>
      <p:sp>
        <p:nvSpPr>
          <p:cNvPr id="3" name="Text Placeholder 2">
            <a:extLst>
              <a:ext uri="{FF2B5EF4-FFF2-40B4-BE49-F238E27FC236}">
                <a16:creationId xmlns:a16="http://schemas.microsoft.com/office/drawing/2014/main" id="{E3D41181-1928-4BEB-9C64-1D0B8A2AEC22}"/>
              </a:ext>
            </a:extLst>
          </p:cNvPr>
          <p:cNvSpPr>
            <a:spLocks noGrp="1"/>
          </p:cNvSpPr>
          <p:nvPr>
            <p:ph type="body" sz="quarter" idx="10"/>
          </p:nvPr>
        </p:nvSpPr>
        <p:spPr>
          <a:xfrm>
            <a:off x="593725" y="1445022"/>
            <a:ext cx="10807700" cy="2757678"/>
          </a:xfrm>
        </p:spPr>
        <p:txBody>
          <a:bodyPr/>
          <a:lstStyle/>
          <a:p>
            <a:r>
              <a:rPr lang="en-US" dirty="0"/>
              <a:t>This API returns a sentiment score between 0 and 1 for each document, where 1 is the most positive. </a:t>
            </a:r>
          </a:p>
          <a:p>
            <a:r>
              <a:rPr lang="en-US" dirty="0"/>
              <a:t>The analysis models are pretrained using an extensive body of text and natural language technologies from Microsoft. </a:t>
            </a:r>
          </a:p>
          <a:p>
            <a:r>
              <a:rPr lang="en-US" dirty="0"/>
              <a:t>For selected languages, the API can analyze and score any raw text that you provide, directly returning results to the calling application.</a:t>
            </a:r>
          </a:p>
        </p:txBody>
      </p:sp>
    </p:spTree>
    <p:extLst>
      <p:ext uri="{BB962C8B-B14F-4D97-AF65-F5344CB8AC3E}">
        <p14:creationId xmlns:p14="http://schemas.microsoft.com/office/powerpoint/2010/main" val="10049792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1366-A682-4426-81C3-D6CDF0780948}"/>
              </a:ext>
            </a:extLst>
          </p:cNvPr>
          <p:cNvSpPr>
            <a:spLocks noGrp="1"/>
          </p:cNvSpPr>
          <p:nvPr>
            <p:ph type="title"/>
          </p:nvPr>
        </p:nvSpPr>
        <p:spPr>
          <a:xfrm>
            <a:off x="2149368" y="3152001"/>
            <a:ext cx="7893264" cy="553998"/>
          </a:xfrm>
        </p:spPr>
        <p:txBody>
          <a:bodyPr/>
          <a:lstStyle/>
          <a:p>
            <a:r>
              <a:rPr lang="en-US" dirty="0"/>
              <a:t>Walkthrough – Test Sentiment Analysis</a:t>
            </a:r>
          </a:p>
        </p:txBody>
      </p:sp>
    </p:spTree>
    <p:extLst>
      <p:ext uri="{BB962C8B-B14F-4D97-AF65-F5344CB8AC3E}">
        <p14:creationId xmlns:p14="http://schemas.microsoft.com/office/powerpoint/2010/main" val="4833430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491941" y="2346103"/>
            <a:ext cx="6806834" cy="110799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a:rPr>
              <a:t>Lesson</a:t>
            </a:r>
            <a:r>
              <a:rPr kumimoji="0" lang="en-US" sz="3600" b="0" i="0" u="none" strike="noStrike" kern="1200" cap="none" spc="0" normalizeH="0" noProof="0" dirty="0">
                <a:ln>
                  <a:noFill/>
                </a:ln>
                <a:effectLst/>
                <a:uLnTx/>
                <a:uFillTx/>
                <a:latin typeface="Segoe UI Semibold"/>
              </a:rPr>
              <a:t> 03</a:t>
            </a:r>
          </a:p>
          <a:p>
            <a:pPr lvl="0">
              <a:defRPr/>
            </a:pPr>
            <a:r>
              <a:rPr lang="en-US" sz="3600" dirty="0">
                <a:solidFill>
                  <a:schemeClr val="accent1"/>
                </a:solidFill>
                <a:latin typeface="Segoe UI Semibold"/>
              </a:rPr>
              <a:t>Detecting Language in a Bot</a:t>
            </a:r>
            <a:endParaRPr kumimoji="0" lang="en-US" sz="3600" b="0" i="0" u="none" strike="noStrike" kern="1200" cap="none" spc="0" normalizeH="0" baseline="0" noProof="0" dirty="0">
              <a:ln>
                <a:noFill/>
              </a:ln>
              <a:solidFill>
                <a:schemeClr val="accent1"/>
              </a:solidFill>
              <a:effectLst/>
              <a:uLnTx/>
              <a:uFillTx/>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3.54167E-6 3.33333E-6 L -3.541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947952"/>
          </a:xfrm>
        </p:spPr>
        <p:txBody>
          <a:bodyPr/>
          <a:lstStyle/>
          <a:p>
            <a:r>
              <a:rPr lang="en-US" dirty="0"/>
              <a:t>L01 – Introducing Language Detection</a:t>
            </a:r>
          </a:p>
          <a:p>
            <a:r>
              <a:rPr lang="en-US" dirty="0"/>
              <a:t>L02 – Guided Walkthrough, Test Language Detection</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p:txBody>
          <a:bodyPr/>
          <a:lstStyle/>
          <a:p>
            <a:r>
              <a:rPr lang="en-US" dirty="0"/>
              <a:t>Introducing Language Detection</a:t>
            </a:r>
          </a:p>
        </p:txBody>
      </p:sp>
      <p:sp>
        <p:nvSpPr>
          <p:cNvPr id="3" name="Text Placeholder 2">
            <a:extLst>
              <a:ext uri="{FF2B5EF4-FFF2-40B4-BE49-F238E27FC236}">
                <a16:creationId xmlns:a16="http://schemas.microsoft.com/office/drawing/2014/main" id="{7A9345AF-9958-4B0D-9A1D-1F3236A3DE26}"/>
              </a:ext>
            </a:extLst>
          </p:cNvPr>
          <p:cNvSpPr>
            <a:spLocks noGrp="1"/>
          </p:cNvSpPr>
          <p:nvPr>
            <p:ph type="body" sz="quarter" idx="10"/>
          </p:nvPr>
        </p:nvSpPr>
        <p:spPr>
          <a:xfrm>
            <a:off x="593725" y="1445021"/>
            <a:ext cx="11018520" cy="1292662"/>
          </a:xfrm>
        </p:spPr>
        <p:txBody>
          <a:bodyPr/>
          <a:lstStyle/>
          <a:p>
            <a:r>
              <a:rPr lang="en-US" dirty="0"/>
              <a:t>The Language Detection API evaluates text input and for each document and returns language identifiers with a score indicating the strength of the analysis. Text Analytics recognizes up to 120 languages.</a:t>
            </a:r>
          </a:p>
        </p:txBody>
      </p:sp>
    </p:spTree>
    <p:extLst>
      <p:ext uri="{BB962C8B-B14F-4D97-AF65-F5344CB8AC3E}">
        <p14:creationId xmlns:p14="http://schemas.microsoft.com/office/powerpoint/2010/main" val="38384362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FFDA-54E8-4100-834B-227ADD85B398}"/>
              </a:ext>
            </a:extLst>
          </p:cNvPr>
          <p:cNvSpPr>
            <a:spLocks noGrp="1"/>
          </p:cNvSpPr>
          <p:nvPr>
            <p:ph type="title"/>
          </p:nvPr>
        </p:nvSpPr>
        <p:spPr/>
        <p:txBody>
          <a:bodyPr/>
          <a:lstStyle/>
          <a:p>
            <a:r>
              <a:rPr lang="en-US" dirty="0"/>
              <a:t>Example Request and Response</a:t>
            </a:r>
          </a:p>
        </p:txBody>
      </p:sp>
      <p:sp>
        <p:nvSpPr>
          <p:cNvPr id="6" name="Rectangle 5">
            <a:extLst>
              <a:ext uri="{FF2B5EF4-FFF2-40B4-BE49-F238E27FC236}">
                <a16:creationId xmlns:a16="http://schemas.microsoft.com/office/drawing/2014/main" id="{44911E8F-E509-4D72-9F5D-60470A840C26}"/>
              </a:ext>
            </a:extLst>
          </p:cNvPr>
          <p:cNvSpPr/>
          <p:nvPr/>
        </p:nvSpPr>
        <p:spPr>
          <a:xfrm>
            <a:off x="588263" y="2046383"/>
            <a:ext cx="4786604" cy="3323987"/>
          </a:xfrm>
          <a:prstGeom prst="rect">
            <a:avLst/>
          </a:prstGeom>
        </p:spPr>
        <p:txBody>
          <a:bodyPr wrap="square">
            <a:spAutoFit/>
          </a:bodyPr>
          <a:lstStyle/>
          <a:p>
            <a:r>
              <a:rPr lang="en-US" sz="1400" dirty="0">
                <a:solidFill>
                  <a:srgbClr val="D4D4D4"/>
                </a:solidFill>
                <a:latin typeface="Consolas" panose="020B0609020204030204" pitchFamily="49" charset="0"/>
              </a:rPr>
              <a:t>{</a:t>
            </a:r>
          </a:p>
          <a:p>
            <a:r>
              <a:rPr lang="en-US" sz="1400" dirty="0">
                <a:solidFill>
                  <a:srgbClr val="9CDCFE"/>
                </a:solidFill>
                <a:latin typeface="Consolas" panose="020B0609020204030204" pitchFamily="49" charset="0"/>
              </a:rPr>
              <a:t>"documents"</a:t>
            </a:r>
            <a:r>
              <a:rPr lang="en-US" sz="1400" dirty="0">
                <a:solidFill>
                  <a:srgbClr val="D4D4D4"/>
                </a:solidFill>
                <a:latin typeface="Consolas" panose="020B0609020204030204" pitchFamily="49" charset="0"/>
              </a:rPr>
              <a:t>: [</a:t>
            </a:r>
          </a:p>
          <a:p>
            <a:r>
              <a:rPr lang="en-US" sz="1400" dirty="0">
                <a:solidFill>
                  <a:srgbClr val="D4D4D4"/>
                </a:solidFill>
                <a:latin typeface="Consolas" panose="020B0609020204030204" pitchFamily="49" charset="0"/>
              </a:rPr>
              <a:t>{</a:t>
            </a:r>
          </a:p>
          <a:p>
            <a:r>
              <a:rPr lang="en-US" sz="1400" dirty="0">
                <a:solidFill>
                  <a:srgbClr val="9CDCFE"/>
                </a:solidFill>
                <a:latin typeface="Consolas" panose="020B0609020204030204" pitchFamily="49" charset="0"/>
              </a:rPr>
              <a:t>"id"</a:t>
            </a:r>
            <a:r>
              <a:rPr lang="en-US" sz="1400" dirty="0">
                <a:solidFill>
                  <a:srgbClr val="D4D4D4"/>
                </a:solidFill>
                <a:latin typeface="Consolas" panose="020B0609020204030204" pitchFamily="49" charset="0"/>
              </a:rPr>
              <a:t>: </a:t>
            </a:r>
            <a:r>
              <a:rPr lang="en-US" sz="1400" dirty="0">
                <a:solidFill>
                  <a:srgbClr val="CE9178"/>
                </a:solidFill>
                <a:latin typeface="Consolas" panose="020B0609020204030204" pitchFamily="49" charset="0"/>
              </a:rPr>
              <a:t>"1"</a:t>
            </a:r>
            <a:r>
              <a:rPr lang="en-US" sz="1400" dirty="0">
                <a:solidFill>
                  <a:srgbClr val="D4D4D4"/>
                </a:solidFill>
                <a:latin typeface="Consolas" panose="020B0609020204030204" pitchFamily="49" charset="0"/>
              </a:rPr>
              <a:t>,</a:t>
            </a:r>
          </a:p>
          <a:p>
            <a:r>
              <a:rPr lang="en-US" sz="1400" dirty="0">
                <a:solidFill>
                  <a:srgbClr val="9CDCFE"/>
                </a:solidFill>
                <a:latin typeface="Consolas" panose="020B0609020204030204" pitchFamily="49" charset="0"/>
              </a:rPr>
              <a:t>"text"</a:t>
            </a:r>
            <a:r>
              <a:rPr lang="en-US" sz="1400" dirty="0">
                <a:solidFill>
                  <a:srgbClr val="D4D4D4"/>
                </a:solidFill>
                <a:latin typeface="Consolas" panose="020B0609020204030204" pitchFamily="49" charset="0"/>
              </a:rPr>
              <a:t>: </a:t>
            </a:r>
            <a:r>
              <a:rPr lang="en-US" sz="1400" dirty="0">
                <a:solidFill>
                  <a:srgbClr val="CE9178"/>
                </a:solidFill>
                <a:latin typeface="Consolas" panose="020B0609020204030204" pitchFamily="49" charset="0"/>
              </a:rPr>
              <a:t>"This document is in English."</a:t>
            </a:r>
            <a:endParaRPr lang="en-US" sz="1400" dirty="0">
              <a:solidFill>
                <a:srgbClr val="D4D4D4"/>
              </a:solidFill>
              <a:latin typeface="Consolas" panose="020B0609020204030204" pitchFamily="49" charset="0"/>
            </a:endParaRPr>
          </a:p>
          <a:p>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p>
          <a:p>
            <a:r>
              <a:rPr lang="en-US" sz="1400" dirty="0">
                <a:solidFill>
                  <a:srgbClr val="9CDCFE"/>
                </a:solidFill>
                <a:latin typeface="Consolas" panose="020B0609020204030204" pitchFamily="49" charset="0"/>
              </a:rPr>
              <a:t>"id"</a:t>
            </a:r>
            <a:r>
              <a:rPr lang="en-US" sz="1400" dirty="0">
                <a:solidFill>
                  <a:srgbClr val="D4D4D4"/>
                </a:solidFill>
                <a:latin typeface="Consolas" panose="020B0609020204030204" pitchFamily="49" charset="0"/>
              </a:rPr>
              <a:t>: </a:t>
            </a:r>
            <a:r>
              <a:rPr lang="en-US" sz="1400" dirty="0">
                <a:solidFill>
                  <a:srgbClr val="CE9178"/>
                </a:solidFill>
                <a:latin typeface="Consolas" panose="020B0609020204030204" pitchFamily="49" charset="0"/>
              </a:rPr>
              <a:t>"2"</a:t>
            </a:r>
            <a:r>
              <a:rPr lang="en-US" sz="1400" dirty="0">
                <a:solidFill>
                  <a:srgbClr val="D4D4D4"/>
                </a:solidFill>
                <a:latin typeface="Consolas" panose="020B0609020204030204" pitchFamily="49" charset="0"/>
              </a:rPr>
              <a:t>,</a:t>
            </a:r>
          </a:p>
          <a:p>
            <a:r>
              <a:rPr lang="en-US" sz="1400" dirty="0">
                <a:solidFill>
                  <a:srgbClr val="9CDCFE"/>
                </a:solidFill>
                <a:latin typeface="Consolas" panose="020B0609020204030204" pitchFamily="49" charset="0"/>
              </a:rPr>
              <a:t>"text"</a:t>
            </a:r>
            <a:r>
              <a:rPr lang="en-US" sz="1400" dirty="0">
                <a:solidFill>
                  <a:srgbClr val="D4D4D4"/>
                </a:solidFill>
                <a:latin typeface="Consolas" panose="020B0609020204030204" pitchFamily="49" charset="0"/>
              </a:rPr>
              <a:t>: </a:t>
            </a:r>
            <a:r>
              <a:rPr lang="en-US" sz="1400" dirty="0">
                <a:solidFill>
                  <a:srgbClr val="CE9178"/>
                </a:solidFill>
                <a:latin typeface="Consolas" panose="020B0609020204030204" pitchFamily="49" charset="0"/>
              </a:rPr>
              <a:t>"Este </a:t>
            </a:r>
            <a:r>
              <a:rPr lang="en-US" sz="1400" dirty="0" err="1">
                <a:solidFill>
                  <a:srgbClr val="CE9178"/>
                </a:solidFill>
                <a:latin typeface="Consolas" panose="020B0609020204030204" pitchFamily="49" charset="0"/>
              </a:rPr>
              <a:t>documento</a:t>
            </a:r>
            <a:r>
              <a:rPr lang="en-US" sz="1400" dirty="0">
                <a:solidFill>
                  <a:srgbClr val="CE9178"/>
                </a:solidFill>
                <a:latin typeface="Consolas" panose="020B0609020204030204" pitchFamily="49" charset="0"/>
              </a:rPr>
              <a:t> </a:t>
            </a:r>
            <a:r>
              <a:rPr lang="en-US" sz="1400" dirty="0" err="1">
                <a:solidFill>
                  <a:srgbClr val="CE9178"/>
                </a:solidFill>
                <a:latin typeface="Consolas" panose="020B0609020204030204" pitchFamily="49" charset="0"/>
              </a:rPr>
              <a:t>está</a:t>
            </a:r>
            <a:r>
              <a:rPr lang="en-US" sz="1400" dirty="0">
                <a:solidFill>
                  <a:srgbClr val="CE9178"/>
                </a:solidFill>
                <a:latin typeface="Consolas" panose="020B0609020204030204" pitchFamily="49" charset="0"/>
              </a:rPr>
              <a:t> </a:t>
            </a:r>
            <a:r>
              <a:rPr lang="en-US" sz="1400" dirty="0" err="1">
                <a:solidFill>
                  <a:srgbClr val="CE9178"/>
                </a:solidFill>
                <a:latin typeface="Consolas" panose="020B0609020204030204" pitchFamily="49" charset="0"/>
              </a:rPr>
              <a:t>en</a:t>
            </a:r>
            <a:r>
              <a:rPr lang="en-US" sz="1400" dirty="0">
                <a:solidFill>
                  <a:srgbClr val="CE9178"/>
                </a:solidFill>
                <a:latin typeface="Consolas" panose="020B0609020204030204" pitchFamily="49" charset="0"/>
              </a:rPr>
              <a:t> </a:t>
            </a:r>
            <a:r>
              <a:rPr lang="en-US" sz="1400" dirty="0" err="1">
                <a:solidFill>
                  <a:srgbClr val="CE9178"/>
                </a:solidFill>
                <a:latin typeface="Consolas" panose="020B0609020204030204" pitchFamily="49" charset="0"/>
              </a:rPr>
              <a:t>inglés</a:t>
            </a:r>
            <a:r>
              <a:rPr lang="en-US" sz="1400" dirty="0">
                <a:solidFill>
                  <a:srgbClr val="CE9178"/>
                </a:solidFill>
                <a:latin typeface="Consolas" panose="020B0609020204030204" pitchFamily="49" charset="0"/>
              </a:rPr>
              <a:t>."</a:t>
            </a:r>
            <a:endParaRPr lang="en-US" sz="1400" dirty="0">
              <a:solidFill>
                <a:srgbClr val="D4D4D4"/>
              </a:solidFill>
              <a:latin typeface="Consolas" panose="020B0609020204030204" pitchFamily="49" charset="0"/>
            </a:endParaRPr>
          </a:p>
          <a:p>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p>
          <a:p>
            <a:r>
              <a:rPr lang="en-US" sz="1400" dirty="0">
                <a:solidFill>
                  <a:srgbClr val="9CDCFE"/>
                </a:solidFill>
                <a:latin typeface="Consolas" panose="020B0609020204030204" pitchFamily="49" charset="0"/>
              </a:rPr>
              <a:t>"id"</a:t>
            </a:r>
            <a:r>
              <a:rPr lang="en-US" sz="1400" dirty="0">
                <a:solidFill>
                  <a:srgbClr val="D4D4D4"/>
                </a:solidFill>
                <a:latin typeface="Consolas" panose="020B0609020204030204" pitchFamily="49" charset="0"/>
              </a:rPr>
              <a:t>: </a:t>
            </a:r>
            <a:r>
              <a:rPr lang="en-US" sz="1400" dirty="0">
                <a:solidFill>
                  <a:srgbClr val="CE9178"/>
                </a:solidFill>
                <a:latin typeface="Consolas" panose="020B0609020204030204" pitchFamily="49" charset="0"/>
              </a:rPr>
              <a:t>"3"</a:t>
            </a:r>
            <a:r>
              <a:rPr lang="en-US" sz="1400" dirty="0">
                <a:solidFill>
                  <a:srgbClr val="D4D4D4"/>
                </a:solidFill>
                <a:latin typeface="Consolas" panose="020B0609020204030204" pitchFamily="49" charset="0"/>
              </a:rPr>
              <a:t>,</a:t>
            </a:r>
          </a:p>
          <a:p>
            <a:r>
              <a:rPr lang="en-US" sz="1400" dirty="0">
                <a:solidFill>
                  <a:srgbClr val="9CDCFE"/>
                </a:solidFill>
                <a:latin typeface="Consolas" panose="020B0609020204030204" pitchFamily="49" charset="0"/>
              </a:rPr>
              <a:t>"text"</a:t>
            </a:r>
            <a:r>
              <a:rPr lang="en-US" sz="1400" dirty="0">
                <a:solidFill>
                  <a:srgbClr val="D4D4D4"/>
                </a:solidFill>
                <a:latin typeface="Consolas" panose="020B0609020204030204" pitchFamily="49" charset="0"/>
              </a:rPr>
              <a:t>: </a:t>
            </a:r>
            <a:r>
              <a:rPr lang="en-US" sz="1400" dirty="0">
                <a:solidFill>
                  <a:srgbClr val="CE9178"/>
                </a:solidFill>
                <a:latin typeface="Consolas" panose="020B0609020204030204" pitchFamily="49" charset="0"/>
              </a:rPr>
              <a:t>"Ce document </a:t>
            </a:r>
            <a:r>
              <a:rPr lang="en-US" sz="1400" dirty="0" err="1">
                <a:solidFill>
                  <a:srgbClr val="CE9178"/>
                </a:solidFill>
                <a:latin typeface="Consolas" panose="020B0609020204030204" pitchFamily="49" charset="0"/>
              </a:rPr>
              <a:t>est</a:t>
            </a:r>
            <a:r>
              <a:rPr lang="en-US" sz="1400" dirty="0">
                <a:solidFill>
                  <a:srgbClr val="CE9178"/>
                </a:solidFill>
                <a:latin typeface="Consolas" panose="020B0609020204030204" pitchFamily="49" charset="0"/>
              </a:rPr>
              <a:t> </a:t>
            </a:r>
            <a:r>
              <a:rPr lang="en-US" sz="1400" dirty="0" err="1">
                <a:solidFill>
                  <a:srgbClr val="CE9178"/>
                </a:solidFill>
                <a:latin typeface="Consolas" panose="020B0609020204030204" pitchFamily="49" charset="0"/>
              </a:rPr>
              <a:t>en</a:t>
            </a:r>
            <a:r>
              <a:rPr lang="en-US" sz="1400" dirty="0">
                <a:solidFill>
                  <a:srgbClr val="CE9178"/>
                </a:solidFill>
                <a:latin typeface="Consolas" panose="020B0609020204030204" pitchFamily="49" charset="0"/>
              </a:rPr>
              <a:t> </a:t>
            </a:r>
            <a:r>
              <a:rPr lang="en-US" sz="1400" dirty="0" err="1">
                <a:solidFill>
                  <a:srgbClr val="CE9178"/>
                </a:solidFill>
                <a:latin typeface="Consolas" panose="020B0609020204030204" pitchFamily="49" charset="0"/>
              </a:rPr>
              <a:t>anglais</a:t>
            </a:r>
            <a:r>
              <a:rPr lang="en-US" sz="1400" dirty="0">
                <a:solidFill>
                  <a:srgbClr val="CE9178"/>
                </a:solidFill>
                <a:latin typeface="Consolas" panose="020B0609020204030204" pitchFamily="49" charset="0"/>
              </a:rPr>
              <a:t>."</a:t>
            </a:r>
            <a:endParaRPr lang="en-US" sz="1400" dirty="0">
              <a:solidFill>
                <a:srgbClr val="D4D4D4"/>
              </a:solidFill>
              <a:latin typeface="Consolas" panose="020B0609020204030204" pitchFamily="49" charset="0"/>
            </a:endParaRPr>
          </a:p>
          <a:p>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endParaRPr lang="az-Cyrl-AZ" sz="1400" b="0" dirty="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10FBE5B4-1F21-4B2E-ACB7-8ABB27B780CA}"/>
              </a:ext>
            </a:extLst>
          </p:cNvPr>
          <p:cNvSpPr/>
          <p:nvPr/>
        </p:nvSpPr>
        <p:spPr>
          <a:xfrm>
            <a:off x="7592009" y="856357"/>
            <a:ext cx="2886269" cy="6001643"/>
          </a:xfrm>
          <a:prstGeom prst="rect">
            <a:avLst/>
          </a:prstGeom>
        </p:spPr>
        <p:txBody>
          <a:bodyPr wrap="square">
            <a:spAutoFit/>
          </a:bodyPr>
          <a:lstStyle/>
          <a:p>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"documents"</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"id"</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"1"</a:t>
            </a:r>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a:t>
            </a:r>
            <a:r>
              <a:rPr lang="en-US" sz="1200" dirty="0" err="1">
                <a:solidFill>
                  <a:srgbClr val="9CDCFE"/>
                </a:solidFill>
                <a:latin typeface="Consolas" panose="020B0609020204030204" pitchFamily="49" charset="0"/>
              </a:rPr>
              <a:t>detectedLanguages</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"English"</a:t>
            </a:r>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"iso6391Name"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a:t>
            </a:r>
            <a:r>
              <a:rPr lang="en-US" sz="1200" dirty="0" err="1">
                <a:solidFill>
                  <a:srgbClr val="CE9178"/>
                </a:solidFill>
                <a:latin typeface="Consolas" panose="020B0609020204030204" pitchFamily="49" charset="0"/>
              </a:rPr>
              <a:t>en</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"score"</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1</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"id"</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"2"</a:t>
            </a:r>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a:t>
            </a:r>
            <a:r>
              <a:rPr lang="en-US" sz="1200" dirty="0" err="1">
                <a:solidFill>
                  <a:srgbClr val="9CDCFE"/>
                </a:solidFill>
                <a:latin typeface="Consolas" panose="020B0609020204030204" pitchFamily="49" charset="0"/>
              </a:rPr>
              <a:t>detectedLanguages</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"Spanish"</a:t>
            </a:r>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"iso6391Name"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"es"</a:t>
            </a:r>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"score"</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1</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"id"</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"3"</a:t>
            </a:r>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a:t>
            </a:r>
            <a:r>
              <a:rPr lang="en-US" sz="1200" dirty="0" err="1">
                <a:solidFill>
                  <a:srgbClr val="9CDCFE"/>
                </a:solidFill>
                <a:latin typeface="Consolas" panose="020B0609020204030204" pitchFamily="49" charset="0"/>
              </a:rPr>
              <a:t>detectedLanguages</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"French"</a:t>
            </a:r>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"iso6391Name"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a:t>
            </a:r>
            <a:r>
              <a:rPr lang="en-US" sz="1200" dirty="0" err="1">
                <a:solidFill>
                  <a:srgbClr val="CE9178"/>
                </a:solidFill>
                <a:latin typeface="Consolas" panose="020B0609020204030204" pitchFamily="49" charset="0"/>
              </a:rPr>
              <a:t>fr</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a:p>
            <a:r>
              <a:rPr lang="en-US" sz="1200" dirty="0">
                <a:solidFill>
                  <a:srgbClr val="9CDCFE"/>
                </a:solidFill>
                <a:latin typeface="Consolas" panose="020B0609020204030204" pitchFamily="49" charset="0"/>
              </a:rPr>
              <a:t>"score"</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1</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861658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1366-A682-4426-81C3-D6CDF0780948}"/>
              </a:ext>
            </a:extLst>
          </p:cNvPr>
          <p:cNvSpPr>
            <a:spLocks noGrp="1"/>
          </p:cNvSpPr>
          <p:nvPr>
            <p:ph type="title"/>
          </p:nvPr>
        </p:nvSpPr>
        <p:spPr>
          <a:xfrm>
            <a:off x="2015520" y="3115551"/>
            <a:ext cx="8160959" cy="626897"/>
          </a:xfrm>
        </p:spPr>
        <p:txBody>
          <a:bodyPr/>
          <a:lstStyle/>
          <a:p>
            <a:r>
              <a:rPr lang="en-US" dirty="0"/>
              <a:t>Walkthrough – Test Language Detection</a:t>
            </a:r>
          </a:p>
        </p:txBody>
      </p:sp>
    </p:spTree>
    <p:extLst>
      <p:ext uri="{BB962C8B-B14F-4D97-AF65-F5344CB8AC3E}">
        <p14:creationId xmlns:p14="http://schemas.microsoft.com/office/powerpoint/2010/main" val="37784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8: Language Detection in a Bot</a:t>
            </a:r>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82222"/>
            <a:ext cx="4530002" cy="2769989"/>
          </a:xfrm>
        </p:spPr>
        <p:txBody>
          <a:bodyPr/>
          <a:lstStyle/>
          <a:p>
            <a:r>
              <a:rPr lang="en-US" dirty="0"/>
              <a:t>AI-100T01A</a:t>
            </a:r>
            <a:br>
              <a:rPr lang="en-US" dirty="0"/>
            </a:br>
            <a:br>
              <a:rPr lang="en-US" dirty="0"/>
            </a:br>
            <a:r>
              <a:rPr lang="en-US" dirty="0"/>
              <a:t>Module 06: Integrate Cognitive Services with Bots and Agents</a:t>
            </a:r>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Objectives</a:t>
            </a:r>
          </a:p>
        </p:txBody>
      </p:sp>
      <p:sp>
        <p:nvSpPr>
          <p:cNvPr id="6" name="Text Placeholder 5"/>
          <p:cNvSpPr>
            <a:spLocks noGrp="1"/>
          </p:cNvSpPr>
          <p:nvPr>
            <p:ph type="body" sz="quarter" idx="10"/>
          </p:nvPr>
        </p:nvSpPr>
        <p:spPr>
          <a:xfrm>
            <a:off x="471466" y="1108734"/>
            <a:ext cx="11018520" cy="430887"/>
          </a:xfrm>
        </p:spPr>
        <p:txBody>
          <a:bodyPr/>
          <a:lstStyle/>
          <a:p>
            <a:r>
              <a:rPr lang="en-US" dirty="0"/>
              <a:t>Implement Language Detection with a Bot</a:t>
            </a: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1477328"/>
          </a:xfrm>
        </p:spPr>
        <p:txBody>
          <a:bodyPr/>
          <a:lstStyle/>
          <a:p>
            <a:r>
              <a:rPr lang="en-US" sz="2400" dirty="0"/>
              <a:t>Users may interact with your bot in their native language.  Your bot should provide for this scenario and react by either changing the language used for responses or simply indicate that their entered language is not supported.  Either way, you will need to determine which language the user is entering initially.</a:t>
            </a:r>
          </a:p>
        </p:txBody>
      </p:sp>
    </p:spTree>
    <p:extLst>
      <p:ext uri="{BB962C8B-B14F-4D97-AF65-F5344CB8AC3E}">
        <p14:creationId xmlns:p14="http://schemas.microsoft.com/office/powerpoint/2010/main" val="3384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pPr marL="9006" marR="0" lvl="1" indent="0" algn="l" defTabSz="89600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After the course, consider exploring how to use some of the other cognitive services in a Bot.  Some ideas would be to look at using speech translation, which is a powerful way </a:t>
            </a:r>
            <a:r>
              <a:rPr kumimoji="0" lang="en-US" sz="1800" b="0" i="0" u="none" strike="noStrike" kern="0" cap="none" spc="0" normalizeH="0" baseline="0" noProof="0">
                <a:ln>
                  <a:noFill/>
                </a:ln>
                <a:solidFill>
                  <a:prstClr val="white"/>
                </a:solidFill>
                <a:effectLst/>
                <a:uLnTx/>
                <a:uFillTx/>
                <a:latin typeface="Segoe UI"/>
                <a:ea typeface="+mn-ea"/>
                <a:cs typeface="+mn-cs"/>
              </a:rPr>
              <a:t>to interact with users.</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Cognitive Services integration with Bots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800" dirty="0">
                <a:solidFill>
                  <a:prstClr val="white"/>
                </a:solidFill>
                <a:latin typeface="Segoe UI"/>
              </a:rPr>
              <a:t>Sentiment Analysis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Testing Language Detection</a:t>
            </a: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982081"/>
          </a:xfrm>
        </p:spPr>
        <p:txBody>
          <a:bodyPr/>
          <a:lstStyle/>
          <a:p>
            <a:r>
              <a:rPr lang="en-US" dirty="0"/>
              <a:t>Understanding Cognitive Services for Bot Interactions</a:t>
            </a:r>
          </a:p>
          <a:p>
            <a:r>
              <a:rPr lang="en-US" dirty="0"/>
              <a:t>Sentiment Analysis</a:t>
            </a:r>
          </a:p>
          <a:p>
            <a:r>
              <a:rPr lang="en-US" dirty="0"/>
              <a:t>Language Detection</a:t>
            </a:r>
          </a:p>
          <a:p>
            <a:r>
              <a:rPr lang="en-US" dirty="0"/>
              <a:t>Integrate Computer Vision</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723707" cy="1846659"/>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01</a:t>
            </a:r>
          </a:p>
          <a:p>
            <a:pPr lvl="0">
              <a:defRPr/>
            </a:pPr>
            <a:r>
              <a:rPr lang="en-US" sz="4000" dirty="0">
                <a:solidFill>
                  <a:schemeClr val="accent1"/>
                </a:solidFill>
                <a:latin typeface="Segoe UI Semibold"/>
              </a:rPr>
              <a:t>Understanding Cognitive Services for Bot Interactions</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4.79167E-6 2.22222E-6 L 4.791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2499146"/>
          </a:xfrm>
        </p:spPr>
        <p:txBody>
          <a:bodyPr/>
          <a:lstStyle/>
          <a:p>
            <a:r>
              <a:rPr lang="en-US" dirty="0"/>
              <a:t>L01 – Introduction</a:t>
            </a:r>
          </a:p>
          <a:p>
            <a:r>
              <a:rPr lang="en-US" dirty="0"/>
              <a:t>L02 – Bots and Text</a:t>
            </a:r>
          </a:p>
          <a:p>
            <a:r>
              <a:rPr lang="en-US" dirty="0"/>
              <a:t>L03 – Bots and Speech</a:t>
            </a:r>
          </a:p>
          <a:p>
            <a:r>
              <a:rPr lang="en-US" dirty="0"/>
              <a:t>L04 – Bots and Images</a:t>
            </a:r>
          </a:p>
          <a:p>
            <a:pPr marL="0" indent="0">
              <a:buNone/>
            </a:pPr>
            <a:endParaRPr lang="en-US" dirty="0"/>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636D-E57D-4017-BD15-AE4FD936568F}"/>
              </a:ext>
            </a:extLst>
          </p:cNvPr>
          <p:cNvSpPr>
            <a:spLocks noGrp="1"/>
          </p:cNvSpPr>
          <p:nvPr>
            <p:ph type="title"/>
          </p:nvPr>
        </p:nvSpPr>
        <p:spPr>
          <a:xfrm>
            <a:off x="588263" y="457200"/>
            <a:ext cx="11018520" cy="553998"/>
          </a:xfrm>
        </p:spPr>
        <p:txBody>
          <a:bodyPr/>
          <a:lstStyle/>
          <a:p>
            <a:r>
              <a:rPr lang="en-US" dirty="0"/>
              <a:t>Introduction</a:t>
            </a:r>
          </a:p>
        </p:txBody>
      </p:sp>
      <p:sp>
        <p:nvSpPr>
          <p:cNvPr id="3" name="Text Placeholder 2">
            <a:extLst>
              <a:ext uri="{FF2B5EF4-FFF2-40B4-BE49-F238E27FC236}">
                <a16:creationId xmlns:a16="http://schemas.microsoft.com/office/drawing/2014/main" id="{69289FEF-9006-4B71-9326-E4D8120254F7}"/>
              </a:ext>
            </a:extLst>
          </p:cNvPr>
          <p:cNvSpPr>
            <a:spLocks noGrp="1"/>
          </p:cNvSpPr>
          <p:nvPr>
            <p:ph type="body" sz="quarter" idx="10"/>
          </p:nvPr>
        </p:nvSpPr>
        <p:spPr>
          <a:xfrm>
            <a:off x="593725" y="1445022"/>
            <a:ext cx="10969625" cy="3705630"/>
          </a:xfrm>
        </p:spPr>
        <p:txBody>
          <a:bodyPr/>
          <a:lstStyle/>
          <a:p>
            <a:pPr marL="0" indent="0">
              <a:buNone/>
            </a:pPr>
            <a:r>
              <a:rPr lang="en-US" dirty="0"/>
              <a:t>Creating a great user experience with bots or agents </a:t>
            </a:r>
          </a:p>
          <a:p>
            <a:r>
              <a:rPr lang="en-US" dirty="0"/>
              <a:t>goes a long way to increasing user satisfaction and in a customer support scenario</a:t>
            </a:r>
          </a:p>
          <a:p>
            <a:r>
              <a:rPr lang="en-US" dirty="0"/>
              <a:t>can help with developing a good rapport with your customers. </a:t>
            </a:r>
          </a:p>
          <a:p>
            <a:pPr marL="0" indent="0">
              <a:buNone/>
            </a:pPr>
            <a:br>
              <a:rPr lang="en-US" dirty="0"/>
            </a:br>
            <a:r>
              <a:rPr lang="en-US" i="1" dirty="0"/>
              <a:t>As the course has taught, in the context of bots, the underlying intelligence, or AI, for your bot, is a primary responsibility of the bot creator.</a:t>
            </a:r>
          </a:p>
        </p:txBody>
      </p:sp>
    </p:spTree>
    <p:extLst>
      <p:ext uri="{BB962C8B-B14F-4D97-AF65-F5344CB8AC3E}">
        <p14:creationId xmlns:p14="http://schemas.microsoft.com/office/powerpoint/2010/main" val="3741397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F7F4-4BD5-43A7-9F1F-2204DD4C4DA2}"/>
              </a:ext>
            </a:extLst>
          </p:cNvPr>
          <p:cNvSpPr>
            <a:spLocks noGrp="1"/>
          </p:cNvSpPr>
          <p:nvPr>
            <p:ph type="title"/>
          </p:nvPr>
        </p:nvSpPr>
        <p:spPr/>
        <p:txBody>
          <a:bodyPr/>
          <a:lstStyle/>
          <a:p>
            <a:r>
              <a:rPr lang="en-US" dirty="0"/>
              <a:t>Bots and Text</a:t>
            </a:r>
          </a:p>
        </p:txBody>
      </p:sp>
      <p:sp>
        <p:nvSpPr>
          <p:cNvPr id="3" name="Text Placeholder 2">
            <a:extLst>
              <a:ext uri="{FF2B5EF4-FFF2-40B4-BE49-F238E27FC236}">
                <a16:creationId xmlns:a16="http://schemas.microsoft.com/office/drawing/2014/main" id="{0769D59C-B6A9-475D-9847-275D89E80906}"/>
              </a:ext>
            </a:extLst>
          </p:cNvPr>
          <p:cNvSpPr>
            <a:spLocks noGrp="1"/>
          </p:cNvSpPr>
          <p:nvPr>
            <p:ph type="body" sz="quarter" idx="10"/>
          </p:nvPr>
        </p:nvSpPr>
        <p:spPr>
          <a:xfrm>
            <a:off x="593725" y="1445022"/>
            <a:ext cx="11018520" cy="4308872"/>
          </a:xfrm>
        </p:spPr>
        <p:txBody>
          <a:bodyPr/>
          <a:lstStyle/>
          <a:p>
            <a:pPr marL="0" indent="0">
              <a:buNone/>
            </a:pPr>
            <a:r>
              <a:rPr lang="en-US" dirty="0"/>
              <a:t>Having a user type text into a bot is one way that a bot interacts with users</a:t>
            </a:r>
          </a:p>
          <a:p>
            <a:pPr marL="0" indent="0">
              <a:buNone/>
            </a:pPr>
            <a:endParaRPr lang="en-US" dirty="0"/>
          </a:p>
          <a:p>
            <a:r>
              <a:rPr lang="en-US" dirty="0"/>
              <a:t>Sentiment Analysis - text analytics APIs can help your bot determine sentiment in a conversation with the user.</a:t>
            </a:r>
          </a:p>
          <a:p>
            <a:r>
              <a:rPr lang="en-US" dirty="0"/>
              <a:t>Language Detection -  use language detection and then translation services to communicate with the user in their native language.</a:t>
            </a:r>
          </a:p>
          <a:p>
            <a:r>
              <a:rPr lang="en-US" dirty="0"/>
              <a:t>Language Understanding - integrate your bot with LUIS</a:t>
            </a:r>
          </a:p>
          <a:p>
            <a:pPr marL="0" indent="0">
              <a:buNone/>
            </a:pPr>
            <a:endParaRPr lang="en-US" dirty="0"/>
          </a:p>
        </p:txBody>
      </p:sp>
    </p:spTree>
    <p:extLst>
      <p:ext uri="{BB962C8B-B14F-4D97-AF65-F5344CB8AC3E}">
        <p14:creationId xmlns:p14="http://schemas.microsoft.com/office/powerpoint/2010/main" val="31707885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EB27D0-C8D3-4C89-9D0B-D210EA6018AD}"/>
              </a:ext>
            </a:extLst>
          </p:cNvPr>
          <p:cNvSpPr>
            <a:spLocks noGrp="1"/>
          </p:cNvSpPr>
          <p:nvPr>
            <p:ph type="title"/>
          </p:nvPr>
        </p:nvSpPr>
        <p:spPr/>
        <p:txBody>
          <a:bodyPr/>
          <a:lstStyle/>
          <a:p>
            <a:r>
              <a:rPr lang="en-US" dirty="0"/>
              <a:t>Bots and Speech</a:t>
            </a:r>
          </a:p>
        </p:txBody>
      </p:sp>
      <p:sp>
        <p:nvSpPr>
          <p:cNvPr id="3" name="Rectangle 2">
            <a:extLst>
              <a:ext uri="{FF2B5EF4-FFF2-40B4-BE49-F238E27FC236}">
                <a16:creationId xmlns:a16="http://schemas.microsoft.com/office/drawing/2014/main" id="{2B3E0F24-B0DC-4689-8E8F-BEFA64782239}"/>
              </a:ext>
            </a:extLst>
          </p:cNvPr>
          <p:cNvSpPr/>
          <p:nvPr/>
        </p:nvSpPr>
        <p:spPr>
          <a:xfrm>
            <a:off x="1156995" y="1753157"/>
            <a:ext cx="10011747" cy="3170099"/>
          </a:xfrm>
          <a:prstGeom prst="rect">
            <a:avLst/>
          </a:prstGeom>
        </p:spPr>
        <p:txBody>
          <a:bodyPr wrap="square">
            <a:spAutoFit/>
          </a:bodyPr>
          <a:lstStyle/>
          <a:p>
            <a:r>
              <a:rPr lang="en-US" sz="2000" dirty="0"/>
              <a:t>Utilizing speech services with a bot are not covered in this course but it's good to know that the option is there.  One scenario uses the Azure speech service and your application to integrate with a bot in the following manner:</a:t>
            </a:r>
          </a:p>
          <a:p>
            <a:endParaRPr lang="en-US" sz="2000" dirty="0"/>
          </a:p>
          <a:p>
            <a:r>
              <a:rPr lang="en-US" sz="2000" dirty="0"/>
              <a:t>- accept the spoken audio</a:t>
            </a:r>
          </a:p>
          <a:p>
            <a:r>
              <a:rPr lang="en-US" sz="2000" dirty="0"/>
              <a:t>- convert that audio to text</a:t>
            </a:r>
          </a:p>
          <a:p>
            <a:r>
              <a:rPr lang="en-US" sz="2000" dirty="0"/>
              <a:t>- send the text to the bot for processing</a:t>
            </a:r>
          </a:p>
          <a:p>
            <a:r>
              <a:rPr lang="en-US" sz="2000" dirty="0"/>
              <a:t>- get the returned text from the bot</a:t>
            </a:r>
          </a:p>
          <a:p>
            <a:r>
              <a:rPr lang="en-US" sz="2000" dirty="0"/>
              <a:t>- convert it to speech using the speech services</a:t>
            </a:r>
          </a:p>
          <a:p>
            <a:r>
              <a:rPr lang="en-US" sz="2000" dirty="0"/>
              <a:t>- have the app speak it back to the user</a:t>
            </a:r>
          </a:p>
        </p:txBody>
      </p:sp>
    </p:spTree>
    <p:extLst>
      <p:ext uri="{BB962C8B-B14F-4D97-AF65-F5344CB8AC3E}">
        <p14:creationId xmlns:p14="http://schemas.microsoft.com/office/powerpoint/2010/main" val="21247902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240AB-3581-4FF8-A4F2-6281124BC1AB}"/>
              </a:ext>
            </a:extLst>
          </p:cNvPr>
          <p:cNvSpPr>
            <a:spLocks noGrp="1"/>
          </p:cNvSpPr>
          <p:nvPr>
            <p:ph type="title"/>
          </p:nvPr>
        </p:nvSpPr>
        <p:spPr/>
        <p:txBody>
          <a:bodyPr/>
          <a:lstStyle/>
          <a:p>
            <a:r>
              <a:rPr lang="en-US" dirty="0"/>
              <a:t>Bots and Images</a:t>
            </a:r>
          </a:p>
        </p:txBody>
      </p:sp>
      <p:sp>
        <p:nvSpPr>
          <p:cNvPr id="3" name="Text Placeholder 2">
            <a:extLst>
              <a:ext uri="{FF2B5EF4-FFF2-40B4-BE49-F238E27FC236}">
                <a16:creationId xmlns:a16="http://schemas.microsoft.com/office/drawing/2014/main" id="{6F09A933-497A-40A5-B285-FCF1C685C2A6}"/>
              </a:ext>
            </a:extLst>
          </p:cNvPr>
          <p:cNvSpPr>
            <a:spLocks noGrp="1"/>
          </p:cNvSpPr>
          <p:nvPr>
            <p:ph type="body" sz="quarter" idx="10"/>
          </p:nvPr>
        </p:nvSpPr>
        <p:spPr>
          <a:xfrm>
            <a:off x="593725" y="1445022"/>
            <a:ext cx="10788650" cy="4998291"/>
          </a:xfrm>
        </p:spPr>
        <p:txBody>
          <a:bodyPr/>
          <a:lstStyle/>
          <a:p>
            <a:pPr marL="0" indent="0">
              <a:buNone/>
            </a:pPr>
            <a:r>
              <a:rPr lang="en-US" dirty="0"/>
              <a:t>An insurance provider might decide to implement a "claims bot" that integrates with the Azure Computer Vision services. </a:t>
            </a:r>
          </a:p>
          <a:p>
            <a:r>
              <a:rPr lang="en-US" dirty="0"/>
              <a:t>User interacts with the bot by snapping a picture of the scene and the damage to the vehicle. </a:t>
            </a:r>
          </a:p>
          <a:p>
            <a:r>
              <a:rPr lang="en-US" dirty="0"/>
              <a:t>The bot sends the image to the computer vision service which could utilize image comparisons or even custom vision models to determine a cost estimate and perhaps a recommended repair center. </a:t>
            </a:r>
          </a:p>
          <a:p>
            <a:r>
              <a:rPr lang="en-US" dirty="0"/>
              <a:t>Perhaps even determine if the damage is significant enough that they should dispatch a tow truck to recover the vehicle and have it delivered to the appropriate repair shop.</a:t>
            </a:r>
          </a:p>
        </p:txBody>
      </p:sp>
    </p:spTree>
    <p:extLst>
      <p:ext uri="{BB962C8B-B14F-4D97-AF65-F5344CB8AC3E}">
        <p14:creationId xmlns:p14="http://schemas.microsoft.com/office/powerpoint/2010/main" val="1642855364"/>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4CF67355-5714-4411-871B-C2823B363F39}"/>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B6D1E397-E543-4F5F-B948-63CA40776D12}"/>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F02C4866-3D2A-4B6E-845B-BC829EF398D3}" vid="{59E83115-8029-4EF7-8249-90A7A07EF5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1240</Words>
  <Application>Microsoft Office PowerPoint</Application>
  <PresentationFormat>Widescreen</PresentationFormat>
  <Paragraphs>182</Paragraphs>
  <Slides>23</Slides>
  <Notes>12</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23</vt:i4>
      </vt:variant>
    </vt:vector>
  </HeadingPairs>
  <TitlesOfParts>
    <vt:vector size="33"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Presentation brief for MCT’s</vt:lpstr>
      <vt:lpstr>AI-100T01A  Module 06: Integrate Cognitive Services with Bots and Agents</vt:lpstr>
      <vt:lpstr>Agenda</vt:lpstr>
      <vt:lpstr>PowerPoint Presentation</vt:lpstr>
      <vt:lpstr>Lesson Objectives</vt:lpstr>
      <vt:lpstr>Introduction</vt:lpstr>
      <vt:lpstr>Bots and Text</vt:lpstr>
      <vt:lpstr>Bots and Speech</vt:lpstr>
      <vt:lpstr>Bots and Images</vt:lpstr>
      <vt:lpstr>PowerPoint Presentation</vt:lpstr>
      <vt:lpstr>Lesson Objectives</vt:lpstr>
      <vt:lpstr>Sentiment Analysis Review</vt:lpstr>
      <vt:lpstr>Walkthrough – Test Sentiment Analysis</vt:lpstr>
      <vt:lpstr>PowerPoint Presentation</vt:lpstr>
      <vt:lpstr>Lesson Objectives</vt:lpstr>
      <vt:lpstr>Introducing Language Detection</vt:lpstr>
      <vt:lpstr>Example Request and Response</vt:lpstr>
      <vt:lpstr>Walkthrough – Test Language Detection</vt:lpstr>
      <vt:lpstr>Lab 8: Language Detection in a Bot</vt:lpstr>
      <vt:lpstr>Lab Objectives</vt:lpstr>
      <vt:lpstr>Lab Scenario</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2019-03-20T17:14:18Z</dcterms:created>
  <dcterms:modified xsi:type="dcterms:W3CDTF">2019-04-03T17:35:53Z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